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8" d="100"/>
          <a:sy n="78" d="100"/>
        </p:scale>
        <p:origin x="1512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C3BB-A3E5-422D-9A56-4C4B7B578201}" type="datetimeFigureOut">
              <a:rPr lang="en-CA" smtClean="0"/>
              <a:t>22/02/2018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DC76-2B27-4B32-9FBB-AD0C4673C8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7743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C3BB-A3E5-422D-9A56-4C4B7B578201}" type="datetimeFigureOut">
              <a:rPr lang="en-CA" smtClean="0"/>
              <a:t>22/02/2018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DC76-2B27-4B32-9FBB-AD0C4673C8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6496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C3BB-A3E5-422D-9A56-4C4B7B578201}" type="datetimeFigureOut">
              <a:rPr lang="en-CA" smtClean="0"/>
              <a:t>22/02/2018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DC76-2B27-4B32-9FBB-AD0C4673C8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4661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C3BB-A3E5-422D-9A56-4C4B7B578201}" type="datetimeFigureOut">
              <a:rPr lang="en-CA" smtClean="0"/>
              <a:t>22/02/2018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DC76-2B27-4B32-9FBB-AD0C4673C8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201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C3BB-A3E5-422D-9A56-4C4B7B578201}" type="datetimeFigureOut">
              <a:rPr lang="en-CA" smtClean="0"/>
              <a:t>22/02/2018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DC76-2B27-4B32-9FBB-AD0C4673C8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003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C3BB-A3E5-422D-9A56-4C4B7B578201}" type="datetimeFigureOut">
              <a:rPr lang="en-CA" smtClean="0"/>
              <a:t>22/02/2018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DC76-2B27-4B32-9FBB-AD0C4673C8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777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C3BB-A3E5-422D-9A56-4C4B7B578201}" type="datetimeFigureOut">
              <a:rPr lang="en-CA" smtClean="0"/>
              <a:t>22/02/2018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DC76-2B27-4B32-9FBB-AD0C4673C8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350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C3BB-A3E5-422D-9A56-4C4B7B578201}" type="datetimeFigureOut">
              <a:rPr lang="en-CA" smtClean="0"/>
              <a:t>22/02/2018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DC76-2B27-4B32-9FBB-AD0C4673C8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6588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C3BB-A3E5-422D-9A56-4C4B7B578201}" type="datetimeFigureOut">
              <a:rPr lang="en-CA" smtClean="0"/>
              <a:t>22/02/2018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DC76-2B27-4B32-9FBB-AD0C4673C8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3111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C3BB-A3E5-422D-9A56-4C4B7B578201}" type="datetimeFigureOut">
              <a:rPr lang="en-CA" smtClean="0"/>
              <a:t>22/02/2018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DC76-2B27-4B32-9FBB-AD0C4673C8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9896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C3BB-A3E5-422D-9A56-4C4B7B578201}" type="datetimeFigureOut">
              <a:rPr lang="en-CA" smtClean="0"/>
              <a:t>22/02/2018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1DC76-2B27-4B32-9FBB-AD0C4673C8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903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5C3BB-A3E5-422D-9A56-4C4B7B578201}" type="datetimeFigureOut">
              <a:rPr lang="en-CA" smtClean="0"/>
              <a:t>22/02/2018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1DC76-2B27-4B32-9FBB-AD0C4673C8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301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dsciencesaintjohn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 descr="C:\Users\MADSCI~1\AppData\Local\Temp\7zEBA22.tmp\MM037_Corporate Letterhead_200dpi_wor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0" y="11376"/>
            <a:ext cx="6845424" cy="913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1801" y="1763688"/>
            <a:ext cx="5899527" cy="233910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>
                <a:latin typeface="Garamond" pitchFamily="18" charset="0"/>
              </a:rPr>
              <a:t>Crazy </a:t>
            </a:r>
            <a:r>
              <a:rPr lang="en-CA" sz="1400" b="1" dirty="0" err="1">
                <a:latin typeface="Garamond" pitchFamily="18" charset="0"/>
              </a:rPr>
              <a:t>Chemworks</a:t>
            </a:r>
            <a:endParaRPr lang="en-CA" sz="1400" b="1" dirty="0">
              <a:latin typeface="Garamond" pitchFamily="18" charset="0"/>
            </a:endParaRPr>
          </a:p>
          <a:p>
            <a:r>
              <a:rPr lang="en-CA" sz="1100" b="1" dirty="0">
                <a:latin typeface="Garamond" pitchFamily="18" charset="0"/>
              </a:rPr>
              <a:t>pH </a:t>
            </a:r>
            <a:r>
              <a:rPr lang="en-CA" sz="1100" b="1" dirty="0" err="1">
                <a:latin typeface="Garamond" pitchFamily="18" charset="0"/>
              </a:rPr>
              <a:t>Phactor</a:t>
            </a:r>
            <a:r>
              <a:rPr lang="en-CA" sz="1100" b="1" dirty="0">
                <a:latin typeface="Garamond" pitchFamily="18" charset="0"/>
              </a:rPr>
              <a:t> - </a:t>
            </a:r>
            <a:r>
              <a:rPr lang="en-CA" sz="1100" dirty="0">
                <a:latin typeface="Garamond" pitchFamily="18" charset="0"/>
              </a:rPr>
              <a:t>Slide down the colourful pH scale and dip into the world of acids and bases. Explore the pH extremes with your Reaction Tube in what sure-to-be a popping experience! </a:t>
            </a:r>
            <a:endParaRPr lang="en-CA" sz="1100" b="1" dirty="0">
              <a:latin typeface="Garamond" pitchFamily="18" charset="0"/>
            </a:endParaRPr>
          </a:p>
          <a:p>
            <a:r>
              <a:rPr lang="en-US" sz="1100" b="1" dirty="0">
                <a:latin typeface="Garamond" pitchFamily="18" charset="0"/>
              </a:rPr>
              <a:t>Junior Reactors - </a:t>
            </a:r>
            <a:r>
              <a:rPr lang="en-US" sz="1100" dirty="0">
                <a:latin typeface="Garamond" pitchFamily="18" charset="0"/>
              </a:rPr>
              <a:t>Create a tiny world of atoms with your very own set of atomic coins. Learn to recognize chemical reactions and mix up a few reactive ingredients for some sensational results.</a:t>
            </a:r>
            <a:endParaRPr lang="en-CA" sz="1100" dirty="0">
              <a:latin typeface="Garamond" pitchFamily="18" charset="0"/>
            </a:endParaRPr>
          </a:p>
          <a:p>
            <a:r>
              <a:rPr lang="fr-CA" sz="1100" b="1" dirty="0">
                <a:latin typeface="Garamond" pitchFamily="18" charset="0"/>
              </a:rPr>
              <a:t>The </a:t>
            </a:r>
            <a:r>
              <a:rPr lang="fr-CA" sz="1100" b="1" dirty="0" err="1">
                <a:latin typeface="Garamond" pitchFamily="18" charset="0"/>
              </a:rPr>
              <a:t>Glow</a:t>
            </a:r>
            <a:r>
              <a:rPr lang="fr-CA" sz="1100" b="1" dirty="0">
                <a:latin typeface="Garamond" pitchFamily="18" charset="0"/>
              </a:rPr>
              <a:t> Show </a:t>
            </a:r>
            <a:r>
              <a:rPr lang="fr-CA" sz="1100" dirty="0">
                <a:latin typeface="Garamond" pitchFamily="18" charset="0"/>
              </a:rPr>
              <a:t>– </a:t>
            </a:r>
            <a:r>
              <a:rPr lang="en-CA" sz="1100" dirty="0">
                <a:latin typeface="Garamond" pitchFamily="18" charset="0"/>
              </a:rPr>
              <a:t>Discover amazing things that glow bright in the dark. Explore unusual applications of glow-in-the-dark technology! Use your own stencil to make cool glow in the dark shapes!</a:t>
            </a:r>
          </a:p>
          <a:p>
            <a:r>
              <a:rPr lang="fr-CA" sz="1100" b="1" dirty="0">
                <a:latin typeface="Garamond" pitchFamily="18" charset="0"/>
              </a:rPr>
              <a:t>Super </a:t>
            </a:r>
            <a:r>
              <a:rPr lang="fr-CA" sz="1100" b="1" dirty="0" err="1">
                <a:latin typeface="Garamond" pitchFamily="18" charset="0"/>
              </a:rPr>
              <a:t>Sticky</a:t>
            </a:r>
            <a:r>
              <a:rPr lang="fr-CA" sz="1100" b="1" dirty="0">
                <a:latin typeface="Garamond" pitchFamily="18" charset="0"/>
              </a:rPr>
              <a:t> </a:t>
            </a:r>
            <a:r>
              <a:rPr lang="fr-CA" sz="1100" b="1" dirty="0" err="1">
                <a:latin typeface="Garamond" pitchFamily="18" charset="0"/>
              </a:rPr>
              <a:t>Stuff</a:t>
            </a:r>
            <a:r>
              <a:rPr lang="fr-CA" sz="1100" b="1" dirty="0">
                <a:latin typeface="Garamond" pitchFamily="18" charset="0"/>
              </a:rPr>
              <a:t> - </a:t>
            </a:r>
            <a:r>
              <a:rPr lang="en-US" sz="1100" dirty="0">
                <a:latin typeface="Garamond" pitchFamily="18" charset="0"/>
              </a:rPr>
              <a:t>Stick it to the walls and push the power of tape to the limits in this adhesive hour on things that cling! Build a bond with glue and get attached to your very own Professor </a:t>
            </a:r>
            <a:r>
              <a:rPr lang="en-US" sz="1100" dirty="0" err="1">
                <a:latin typeface="Garamond" pitchFamily="18" charset="0"/>
              </a:rPr>
              <a:t>Beakerdude</a:t>
            </a:r>
            <a:r>
              <a:rPr lang="en-US" sz="1100" dirty="0">
                <a:latin typeface="Garamond" pitchFamily="18" charset="0"/>
              </a:rPr>
              <a:t>!</a:t>
            </a:r>
            <a:endParaRPr lang="en-CA" sz="1100" dirty="0">
              <a:latin typeface="Garamond" pitchFamily="18" charset="0"/>
            </a:endParaRPr>
          </a:p>
          <a:p>
            <a:r>
              <a:rPr lang="en-CA" sz="1100" b="1" dirty="0" err="1">
                <a:latin typeface="Garamond" pitchFamily="18" charset="0"/>
              </a:rPr>
              <a:t>Chem</a:t>
            </a:r>
            <a:r>
              <a:rPr lang="en-CA" sz="1100" b="1" dirty="0">
                <a:latin typeface="Garamond" pitchFamily="18" charset="0"/>
              </a:rPr>
              <a:t> in a Flash - </a:t>
            </a:r>
            <a:r>
              <a:rPr lang="en-CA" sz="1100" dirty="0">
                <a:latin typeface="Garamond" pitchFamily="18" charset="0"/>
              </a:rPr>
              <a:t>Hop on board the chemistry express for a high speed science experiment! Perform instantaneous experiments in this fast paced class on split-second reactions that go like mad! </a:t>
            </a:r>
            <a:endParaRPr lang="en-CA" sz="1100" b="1" dirty="0">
              <a:latin typeface="Garamond" pitchFamily="18" charset="0"/>
            </a:endParaRPr>
          </a:p>
          <a:p>
            <a:r>
              <a:rPr lang="fr-CA" sz="1100" b="1" dirty="0" err="1">
                <a:latin typeface="Garamond" pitchFamily="18" charset="0"/>
              </a:rPr>
              <a:t>Slippery</a:t>
            </a:r>
            <a:r>
              <a:rPr lang="fr-CA" sz="1100" b="1" dirty="0">
                <a:latin typeface="Garamond" pitchFamily="18" charset="0"/>
              </a:rPr>
              <a:t> </a:t>
            </a:r>
            <a:r>
              <a:rPr lang="fr-CA" sz="1100" b="1" dirty="0" err="1">
                <a:latin typeface="Garamond" pitchFamily="18" charset="0"/>
              </a:rPr>
              <a:t>Polymers</a:t>
            </a:r>
            <a:r>
              <a:rPr lang="fr-CA" sz="1100" dirty="0">
                <a:latin typeface="Garamond" pitchFamily="18" charset="0"/>
              </a:rPr>
              <a:t> </a:t>
            </a:r>
            <a:r>
              <a:rPr lang="fr-CA" sz="1100" b="1" dirty="0">
                <a:latin typeface="Garamond" pitchFamily="18" charset="0"/>
              </a:rPr>
              <a:t>- </a:t>
            </a:r>
            <a:r>
              <a:rPr lang="en-GB" sz="1100" dirty="0">
                <a:latin typeface="Garamond" pitchFamily="18" charset="0"/>
              </a:rPr>
              <a:t>Explore the exciting world of polymers, the chemical reactions we use to create them and the inner workings of slime! Make your own GOO to take home!</a:t>
            </a:r>
            <a:endParaRPr lang="en-CA" sz="1100" dirty="0">
              <a:latin typeface="Garamon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44824" y="139435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latin typeface="Garamond" pitchFamily="18" charset="0"/>
              </a:rPr>
              <a:t>6-Week After-School Program</a:t>
            </a:r>
          </a:p>
        </p:txBody>
      </p:sp>
      <p:sp>
        <p:nvSpPr>
          <p:cNvPr id="6" name="Rectangle 5"/>
          <p:cNvSpPr/>
          <p:nvPr/>
        </p:nvSpPr>
        <p:spPr>
          <a:xfrm>
            <a:off x="1704603" y="4202668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531766" y="4309758"/>
            <a:ext cx="584443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b="1" dirty="0">
                <a:latin typeface="Garamond" pitchFamily="18" charset="0"/>
              </a:rPr>
              <a:t>Location</a:t>
            </a:r>
            <a:r>
              <a:rPr lang="en-CA" sz="1400" dirty="0">
                <a:latin typeface="Garamond" pitchFamily="18" charset="0"/>
              </a:rPr>
              <a:t>: Loch Lomond   </a:t>
            </a:r>
            <a:r>
              <a:rPr lang="en-CA" sz="1400" b="1" dirty="0">
                <a:latin typeface="Garamond" pitchFamily="18" charset="0"/>
              </a:rPr>
              <a:t>Reg Deadline:</a:t>
            </a:r>
            <a:r>
              <a:rPr lang="en-CA" sz="1400" dirty="0">
                <a:latin typeface="Garamond" pitchFamily="18" charset="0"/>
              </a:rPr>
              <a:t> March 25</a:t>
            </a:r>
            <a:r>
              <a:rPr lang="en-CA" sz="1400" baseline="30000" dirty="0">
                <a:latin typeface="Garamond" pitchFamily="18" charset="0"/>
              </a:rPr>
              <a:t>th</a:t>
            </a:r>
            <a:r>
              <a:rPr lang="en-CA" sz="1400" dirty="0">
                <a:latin typeface="Garamond" pitchFamily="18" charset="0"/>
              </a:rPr>
              <a:t> </a:t>
            </a:r>
            <a:r>
              <a:rPr lang="en-CA" sz="1400" baseline="30000" dirty="0">
                <a:latin typeface="Garamond" pitchFamily="18" charset="0"/>
              </a:rPr>
              <a:t>         </a:t>
            </a:r>
            <a:r>
              <a:rPr lang="en-CA" sz="1400" b="1" dirty="0">
                <a:latin typeface="Garamond" pitchFamily="18" charset="0"/>
              </a:rPr>
              <a:t>Cost</a:t>
            </a:r>
            <a:r>
              <a:rPr lang="en-CA" sz="1400" dirty="0">
                <a:latin typeface="Garamond" pitchFamily="18" charset="0"/>
              </a:rPr>
              <a:t>$68.70+tax = $79                                                              	</a:t>
            </a:r>
            <a:r>
              <a:rPr lang="en-CA" sz="1400" b="1" dirty="0">
                <a:latin typeface="Garamond" pitchFamily="18" charset="0"/>
              </a:rPr>
              <a:t>TUESDAYS -  Start Date: March 27   End Date: May 1	</a:t>
            </a:r>
            <a:endParaRPr lang="en-CA" sz="1400" dirty="0">
              <a:latin typeface="Garamond" pitchFamily="18" charset="0"/>
            </a:endParaRPr>
          </a:p>
          <a:p>
            <a:pPr lvl="2"/>
            <a:r>
              <a:rPr lang="en-CA" sz="1400" b="1" dirty="0">
                <a:latin typeface="Garamond" pitchFamily="18" charset="0"/>
              </a:rPr>
              <a:t>Times:</a:t>
            </a:r>
            <a:r>
              <a:rPr lang="en-CA" sz="1400" dirty="0">
                <a:latin typeface="Garamond" pitchFamily="18" charset="0"/>
              </a:rPr>
              <a:t> Gr K-2 (1:45-2:45)   &amp;  Gr 3-5 (2:50-3:50)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4350" y="7349534"/>
            <a:ext cx="624265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100" b="1" i="1" dirty="0">
                <a:latin typeface="Garamond" pitchFamily="18" charset="0"/>
              </a:rPr>
              <a:t>Class sizes are limited</a:t>
            </a:r>
            <a:r>
              <a:rPr lang="en-CA" sz="1100" dirty="0">
                <a:latin typeface="Garamond" pitchFamily="18" charset="0"/>
              </a:rPr>
              <a:t> </a:t>
            </a:r>
            <a:r>
              <a:rPr lang="en-CA" sz="1100" b="1" i="1" dirty="0">
                <a:latin typeface="Garamond" pitchFamily="18" charset="0"/>
              </a:rPr>
              <a:t>so register early!  </a:t>
            </a:r>
            <a:r>
              <a:rPr lang="en-CA" sz="1100" dirty="0">
                <a:latin typeface="Garamond" pitchFamily="18" charset="0"/>
              </a:rPr>
              <a:t>If space is available, enrollments received after the Registration Deadline may be accepted at the full enrollment price plus </a:t>
            </a:r>
            <a:r>
              <a:rPr lang="en-CA" sz="1100" b="1" i="1" dirty="0">
                <a:latin typeface="Garamond" pitchFamily="18" charset="0"/>
              </a:rPr>
              <a:t>$5 late enrollment fee</a:t>
            </a:r>
            <a:r>
              <a:rPr lang="en-CA" sz="1100" dirty="0">
                <a:latin typeface="Garamond" pitchFamily="18" charset="0"/>
              </a:rPr>
              <a:t>.  A limited amount of financial assistance is available: email </a:t>
            </a:r>
            <a:r>
              <a:rPr lang="en-CA" sz="1100" dirty="0">
                <a:latin typeface="Garamond" pitchFamily="18" charset="0"/>
                <a:hlinkClick r:id="rId3"/>
              </a:rPr>
              <a:t>madsciencesaintjohn@gmail.com</a:t>
            </a:r>
            <a:r>
              <a:rPr lang="en-CA" sz="1100" dirty="0">
                <a:latin typeface="Garamond" pitchFamily="18" charset="0"/>
              </a:rPr>
              <a:t> or call </a:t>
            </a:r>
            <a:r>
              <a:rPr lang="en-CA" sz="1100" b="1" dirty="0">
                <a:latin typeface="Garamond" pitchFamily="18" charset="0"/>
              </a:rPr>
              <a:t>506-639-5111</a:t>
            </a:r>
            <a:r>
              <a:rPr lang="en-CA" sz="1100" dirty="0">
                <a:latin typeface="Garamond" pitchFamily="18" charset="0"/>
              </a:rPr>
              <a:t>.</a:t>
            </a:r>
          </a:p>
          <a:p>
            <a:endParaRPr lang="en-CA" sz="1100" dirty="0">
              <a:latin typeface="Garamond" pitchFamily="18" charset="0"/>
            </a:endParaRPr>
          </a:p>
          <a:p>
            <a:r>
              <a:rPr lang="en-CA" sz="1100" dirty="0"/>
              <a:t>                    </a:t>
            </a:r>
            <a:r>
              <a:rPr lang="en-CA" sz="1100" i="1" dirty="0"/>
              <a:t>Mad Science has a zero tolerance policy for physical or verbal outbursts,  for the </a:t>
            </a:r>
          </a:p>
          <a:p>
            <a:r>
              <a:rPr lang="en-CA" sz="1100" i="1" dirty="0"/>
              <a:t>                    safety and well-being of all children.</a:t>
            </a:r>
            <a:endParaRPr lang="en-CA" sz="1100" i="1" dirty="0">
              <a:latin typeface="Garamond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9649" y="4979074"/>
            <a:ext cx="61486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latin typeface="Dubai" panose="020B0604020202020204" pitchFamily="34" charset="-78"/>
                <a:cs typeface="Dubai" panose="020B0604020202020204" pitchFamily="34" charset="-78"/>
              </a:rPr>
              <a:t> </a:t>
            </a:r>
          </a:p>
          <a:p>
            <a:r>
              <a:rPr lang="en-CA" sz="1200" b="1" dirty="0">
                <a:latin typeface="Dubai" panose="020B0604020202020204" pitchFamily="34" charset="-78"/>
                <a:cs typeface="Dubai" panose="020B0604020202020204" pitchFamily="34" charset="-78"/>
              </a:rPr>
              <a:t>Email  </a:t>
            </a:r>
            <a:r>
              <a:rPr lang="en-CA" sz="1200" b="1" dirty="0">
                <a:latin typeface="Dubai" panose="020B0604020202020204" pitchFamily="34" charset="-78"/>
                <a:cs typeface="Dubai" panose="020B0604020202020204" pitchFamily="34" charset="-78"/>
                <a:hlinkClick r:id="rId3"/>
              </a:rPr>
              <a:t>madsciencesaintjohn@gmail.com</a:t>
            </a:r>
            <a:r>
              <a:rPr lang="en-CA" sz="1200" b="1" dirty="0">
                <a:latin typeface="Dubai" panose="020B0604020202020204" pitchFamily="34" charset="-78"/>
                <a:cs typeface="Dubai" panose="020B0604020202020204" pitchFamily="34" charset="-78"/>
              </a:rPr>
              <a:t> with the following information to register:</a:t>
            </a:r>
            <a:r>
              <a:rPr lang="en-CA" sz="1200" dirty="0">
                <a:latin typeface="Dubai" panose="020B0604020202020204" pitchFamily="34" charset="-78"/>
                <a:cs typeface="Dubai" panose="020B0604020202020204" pitchFamily="34" charset="-78"/>
              </a:rPr>
              <a:t>	</a:t>
            </a:r>
          </a:p>
          <a:p>
            <a:r>
              <a:rPr lang="en-CA" sz="1200" dirty="0">
                <a:latin typeface="Dubai" panose="020B0604020202020204" pitchFamily="34" charset="-78"/>
                <a:cs typeface="Dubai" panose="020B0604020202020204" pitchFamily="34" charset="-78"/>
              </a:rPr>
              <a:t>	Parent name &amp; Address	Child’s name &amp; DOB</a:t>
            </a:r>
          </a:p>
          <a:p>
            <a:r>
              <a:rPr lang="en-CA" sz="1200" dirty="0">
                <a:latin typeface="Dubai" panose="020B0604020202020204" pitchFamily="34" charset="-78"/>
                <a:cs typeface="Dubai" panose="020B0604020202020204" pitchFamily="34" charset="-78"/>
              </a:rPr>
              <a:t>	Phone numbers (h/w/c)	School/Grade/Teacher</a:t>
            </a:r>
          </a:p>
          <a:p>
            <a:r>
              <a:rPr lang="en-CA" sz="1200" dirty="0">
                <a:latin typeface="Dubai" panose="020B0604020202020204" pitchFamily="34" charset="-78"/>
                <a:cs typeface="Dubai" panose="020B0604020202020204" pitchFamily="34" charset="-78"/>
              </a:rPr>
              <a:t>	Email		Dismissal plan (pickup, walking, daycare)</a:t>
            </a:r>
          </a:p>
          <a:p>
            <a:r>
              <a:rPr lang="en-US" sz="1200" dirty="0">
                <a:latin typeface="Dubai" panose="020B0604020202020204" pitchFamily="34" charset="-78"/>
                <a:cs typeface="Dubai" panose="020B0604020202020204" pitchFamily="34" charset="-78"/>
              </a:rPr>
              <a:t>			</a:t>
            </a:r>
            <a:endParaRPr lang="en-CA" sz="1200" b="1" u="sng" dirty="0">
              <a:latin typeface="Dubai" panose="020B0604020202020204" pitchFamily="34" charset="-78"/>
              <a:cs typeface="Dubai" panose="020B0604020202020204" pitchFamily="34" charset="-78"/>
            </a:endParaRPr>
          </a:p>
          <a:p>
            <a:r>
              <a:rPr lang="en-CA" sz="1200" b="1" dirty="0">
                <a:latin typeface="Dubai" panose="020B0604020202020204" pitchFamily="34" charset="-78"/>
                <a:cs typeface="Dubai" panose="020B0604020202020204" pitchFamily="34" charset="-78"/>
              </a:rPr>
              <a:t>Preferred payment method is by e-transfer</a:t>
            </a:r>
            <a:r>
              <a:rPr lang="en-CA" sz="1200" dirty="0">
                <a:latin typeface="Dubai" panose="020B0604020202020204" pitchFamily="34" charset="-78"/>
                <a:cs typeface="Dubai" panose="020B0604020202020204" pitchFamily="34" charset="-78"/>
              </a:rPr>
              <a:t> (password: science) from your online banking or send cheque/cash to the first session.   Please </a:t>
            </a:r>
            <a:r>
              <a:rPr lang="en-CA" sz="1200" u="sng" dirty="0">
                <a:latin typeface="Dubai" panose="020B0604020202020204" pitchFamily="34" charset="-78"/>
                <a:cs typeface="Dubai" panose="020B0604020202020204" pitchFamily="34" charset="-78"/>
              </a:rPr>
              <a:t>label all payments with the school and child’s name</a:t>
            </a:r>
            <a:r>
              <a:rPr lang="en-CA" sz="1200" dirty="0">
                <a:latin typeface="Dubai" panose="020B0604020202020204" pitchFamily="34" charset="-78"/>
                <a:cs typeface="Dubai" panose="020B0604020202020204" pitchFamily="34" charset="-78"/>
              </a:rPr>
              <a:t>.   </a:t>
            </a:r>
          </a:p>
          <a:p>
            <a:endParaRPr lang="en-CA" sz="1200" b="1" dirty="0">
              <a:latin typeface="Dubai" panose="020B0604020202020204" pitchFamily="34" charset="-78"/>
              <a:cs typeface="Dubai" panose="020B0604020202020204" pitchFamily="34" charset="-78"/>
            </a:endParaRPr>
          </a:p>
          <a:p>
            <a:r>
              <a:rPr lang="en-CA" sz="1200" b="1" dirty="0">
                <a:latin typeface="Dubai" panose="020B0604020202020204" pitchFamily="34" charset="-78"/>
                <a:cs typeface="Dubai" panose="020B0604020202020204" pitchFamily="34" charset="-78"/>
              </a:rPr>
              <a:t>     ***** Pre-registration through Mad Science (</a:t>
            </a:r>
            <a:r>
              <a:rPr lang="en-CA" sz="1200" b="1" u="sng" dirty="0">
                <a:latin typeface="Dubai" panose="020B0604020202020204" pitchFamily="34" charset="-78"/>
                <a:cs typeface="Dubai" panose="020B0604020202020204" pitchFamily="34" charset="-78"/>
              </a:rPr>
              <a:t>not the school</a:t>
            </a:r>
            <a:r>
              <a:rPr lang="en-CA" sz="1200" b="1" dirty="0">
                <a:latin typeface="Dubai" panose="020B0604020202020204" pitchFamily="34" charset="-78"/>
                <a:cs typeface="Dubai" panose="020B0604020202020204" pitchFamily="34" charset="-78"/>
              </a:rPr>
              <a:t>) is required VIA EMAIL****</a:t>
            </a:r>
          </a:p>
          <a:p>
            <a:pPr algn="ctr"/>
            <a:r>
              <a:rPr lang="en-CA" sz="1100" b="1" dirty="0">
                <a:latin typeface="Dubai" panose="020B0604020202020204" pitchFamily="34" charset="-78"/>
                <a:cs typeface="Dubai" panose="020B0604020202020204" pitchFamily="34" charset="-78"/>
              </a:rPr>
              <a:t>madsciencesaintjohn@gmail.com</a:t>
            </a:r>
          </a:p>
          <a:p>
            <a:endParaRPr lang="en-CA" sz="1100" dirty="0"/>
          </a:p>
        </p:txBody>
      </p:sp>
    </p:spTree>
    <p:extLst>
      <p:ext uri="{BB962C8B-B14F-4D97-AF65-F5344CB8AC3E}">
        <p14:creationId xmlns:p14="http://schemas.microsoft.com/office/powerpoint/2010/main" val="350418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8E91BD-318E-4AE6-807C-4D104EA6BF6F}"/>
</file>

<file path=customXml/itemProps2.xml><?xml version="1.0" encoding="utf-8"?>
<ds:datastoreItem xmlns:ds="http://schemas.openxmlformats.org/officeDocument/2006/customXml" ds:itemID="{45762986-1A6A-49F5-AAB9-7908B6CDBD93}"/>
</file>

<file path=customXml/itemProps3.xml><?xml version="1.0" encoding="utf-8"?>
<ds:datastoreItem xmlns:ds="http://schemas.openxmlformats.org/officeDocument/2006/customXml" ds:itemID="{2A0DB981-D308-4C1F-9B31-398D708D7DC2}"/>
</file>

<file path=docProps/app.xml><?xml version="1.0" encoding="utf-8"?>
<Properties xmlns="http://schemas.openxmlformats.org/officeDocument/2006/extended-properties" xmlns:vt="http://schemas.openxmlformats.org/officeDocument/2006/docPropsVTypes">
  <TotalTime>8335</TotalTime>
  <Words>313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Dubai</vt:lpstr>
      <vt:lpstr>Garamond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MadScienceHalifax</dc:creator>
  <cp:lastModifiedBy>Norton, Greg (ASD-S)</cp:lastModifiedBy>
  <cp:revision>87</cp:revision>
  <dcterms:created xsi:type="dcterms:W3CDTF">2016-08-09T16:21:12Z</dcterms:created>
  <dcterms:modified xsi:type="dcterms:W3CDTF">2018-02-22T17:01:21Z</dcterms:modified>
</cp:coreProperties>
</file>